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1F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91440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5891B2"/>
                </a:solidFill>
                <a:latin typeface="Aptos"/>
              </a:rPr>
              <a:t>CASE STUDY • CUSTOMER RETENTION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987552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800" b="1">
                <a:solidFill>
                  <a:srgbClr val="FFFFFF"/>
                </a:solidFill>
                <a:latin typeface="Aptos"/>
              </a:rPr>
              <a:t>Customer Churn
Analysis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788920"/>
            <a:ext cx="8595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CDD7E2"/>
                </a:solidFill>
                <a:latin typeface="Aptos"/>
              </a:rPr>
              <a:t>Turning customer-account data into a retention strategy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4160520"/>
            <a:ext cx="4023360" cy="658368"/>
          </a:xfrm>
          <a:prstGeom prst="roundRect">
            <a:avLst>
              <a:gd name="adj" fmla="val 8000"/>
            </a:avLst>
          </a:prstGeom>
          <a:solidFill>
            <a:srgbClr val="1F2D41"/>
          </a:solidFill>
          <a:ln>
            <a:solidFill>
              <a:srgbClr val="37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4370832"/>
            <a:ext cx="35661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POWER BI • TELCO CUSTOMER CHURN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989320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A0AEBE"/>
                </a:solidFill>
                <a:latin typeface="Aptos"/>
              </a:rPr>
              <a:t>Prepared as a business case | 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01 • THE BUSINESS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49808"/>
            <a:ext cx="109728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141F30"/>
                </a:solidFill>
                <a:latin typeface="Aptos"/>
              </a:rPr>
              <a:t>Churn is a revenue problem before it is a reporting problem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353312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97482"/>
                </a:solidFill>
                <a:latin typeface="Aptos"/>
              </a:rPr>
              <a:t>The objective was to identify who is leaving, what patterns precede churn, and where intervention can have the most impact.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920240"/>
            <a:ext cx="4800600" cy="3520440"/>
          </a:xfrm>
          <a:prstGeom prst="roundRect">
            <a:avLst>
              <a:gd name="adj" fmla="val 8000"/>
            </a:avLst>
          </a:prstGeom>
          <a:solidFill>
            <a:srgbClr val="F3F6F9"/>
          </a:solidFill>
          <a:ln>
            <a:solidFill>
              <a:srgbClr val="F3F6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42062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1">
                <a:solidFill>
                  <a:srgbClr val="141F30"/>
                </a:solidFill>
                <a:latin typeface="Aptos"/>
              </a:rPr>
              <a:t>“Who is most likely to leave — and why?”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182112"/>
            <a:ext cx="40690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22A35"/>
                </a:solidFill>
                <a:latin typeface="Aptos"/>
              </a:rPr>
              <a:t>The analysis combines contract commitment, tenure, usage behaviour and RFM-style segmentation to move from descriptive reporting to actionable retention targeting.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4846320"/>
            <a:ext cx="4069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2A6F97"/>
                </a:solidFill>
                <a:latin typeface="Aptos"/>
              </a:rPr>
              <a:t>Business outcome → prioritize retention effort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06440" y="1938528"/>
            <a:ext cx="10515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1. QUANTIFY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03720" y="1911096"/>
            <a:ext cx="4480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22A35"/>
                </a:solidFill>
                <a:latin typeface="Aptos"/>
              </a:rPr>
              <a:t>Establish the baseline churn rate and customer exposure.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06440" y="2761488"/>
            <a:ext cx="10515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2. DIAGNOSE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03720" y="2734056"/>
            <a:ext cx="4480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22A35"/>
                </a:solidFill>
                <a:latin typeface="Aptos"/>
              </a:rPr>
              <a:t>Compare churn across contract, tenure, service and usage.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06440" y="3584448"/>
            <a:ext cx="10515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3. PRIORITIZE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03720" y="3557016"/>
            <a:ext cx="4480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22A35"/>
                </a:solidFill>
                <a:latin typeface="Aptos"/>
              </a:rPr>
              <a:t>Use RFM-style segments to isolate higher-risk customers.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06440" y="4407408"/>
            <a:ext cx="10515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4. 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4379976"/>
            <a:ext cx="4480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22A35"/>
                </a:solidFill>
                <a:latin typeface="Aptos"/>
              </a:rPr>
              <a:t>Translate segments into retention interventions.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697482"/>
                </a:solidFill>
                <a:latin typeface="Aptos"/>
              </a:rPr>
              <a:t>TELCO CUSTOMER CHURN • CASE STUDY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1">
                <a:solidFill>
                  <a:srgbClr val="697482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02 • ANALYTICAL APPROACH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49808"/>
            <a:ext cx="109728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141F30"/>
                </a:solidFill>
                <a:latin typeface="Aptos"/>
              </a:rPr>
              <a:t>From raw accounts to a retention decision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353312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97482"/>
                </a:solidFill>
                <a:latin typeface="Aptos"/>
              </a:rPr>
              <a:t>A compact Power BI workflow designed around repeatable customer-level segmentation.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148840"/>
            <a:ext cx="1965960" cy="2331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58952" y="23591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278892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41F30"/>
                </a:solidFill>
                <a:latin typeface="Aptos"/>
              </a:rPr>
              <a:t>CLEAN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3310128"/>
            <a:ext cx="1645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22A35"/>
                </a:solidFill>
                <a:latin typeface="Aptos"/>
              </a:rPr>
              <a:t>Power Query
standardization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87752" y="3017520"/>
            <a:ext cx="29260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697482"/>
                </a:solidFill>
                <a:latin typeface="Aptos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98648" y="2148840"/>
            <a:ext cx="1965960" cy="2331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063240" y="23591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63240" y="278892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41F30"/>
                </a:solidFill>
                <a:latin typeface="Aptos"/>
              </a:rPr>
              <a:t>ENGINEER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63240" y="3310128"/>
            <a:ext cx="1645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22A35"/>
                </a:solidFill>
                <a:latin typeface="Aptos"/>
              </a:rPr>
              <a:t>Contract • tenure
usage patterns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017520"/>
            <a:ext cx="29260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697482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202936" y="2148840"/>
            <a:ext cx="1965960" cy="2331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367528" y="23591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67528" y="278892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41F30"/>
                </a:solidFill>
                <a:latin typeface="Aptos"/>
              </a:rPr>
              <a:t>SCORE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67528" y="3310128"/>
            <a:ext cx="1645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22A35"/>
                </a:solidFill>
                <a:latin typeface="Aptos"/>
              </a:rPr>
              <a:t>RFM-style
customer segments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96328" y="3017520"/>
            <a:ext cx="29260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697482"/>
                </a:solidFill>
                <a:latin typeface="Aptos"/>
              </a:rP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507224" y="2148840"/>
            <a:ext cx="1965960" cy="2331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71816" y="23591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71816" y="278892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41F30"/>
                </a:solidFill>
                <a:latin typeface="Aptos"/>
              </a:rPr>
              <a:t>VISUALIZE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71816" y="3310128"/>
            <a:ext cx="1645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22A35"/>
                </a:solidFill>
                <a:latin typeface="Aptos"/>
              </a:rPr>
              <a:t>KPI • heatmap •
clustered charts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00616" y="3017520"/>
            <a:ext cx="29260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697482"/>
                </a:solidFill>
                <a:latin typeface="Aptos"/>
              </a:rPr>
              <a:t>→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811512" y="2148840"/>
            <a:ext cx="1965960" cy="2331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976104" y="23591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76104" y="278892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41F30"/>
                </a:solidFill>
                <a:latin typeface="Aptos"/>
              </a:rPr>
              <a:t>DECIDE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976104" y="3310128"/>
            <a:ext cx="1645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22A35"/>
                </a:solidFill>
                <a:latin typeface="Aptos"/>
              </a:rPr>
              <a:t>Risk tiers →
retention actions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4360" y="507492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697482"/>
                </a:solidFill>
                <a:latin typeface="Aptos"/>
              </a:rPr>
              <a:t>Key design principle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" y="5413248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141F30"/>
                </a:solidFill>
                <a:latin typeface="Aptos"/>
              </a:rPr>
              <a:t>Segment first. Explain second. Recommend third.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697482"/>
                </a:solidFill>
                <a:latin typeface="Aptos"/>
              </a:rPr>
              <a:t>TELCO CUSTOMER CHURN • CASE STUDY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1">
                <a:solidFill>
                  <a:srgbClr val="697482"/>
                </a:solidFill>
                <a:latin typeface="Apto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03 • THE DASHBOARD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49808"/>
            <a:ext cx="109728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141F30"/>
                </a:solidFill>
                <a:latin typeface="Aptos"/>
              </a:rPr>
              <a:t>One page connects the churn story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353312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97482"/>
                </a:solidFill>
                <a:latin typeface="Aptos"/>
              </a:rPr>
              <a:t>The PB report is structured around headline KPIs, segment diagnostics, service mix and the contract-length relationship.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874519"/>
            <a:ext cx="2148840" cy="10789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58952" y="2029968"/>
            <a:ext cx="17830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697482"/>
                </a:solidFill>
                <a:latin typeface="Aptos"/>
              </a:rPr>
              <a:t>TOTAL CUSTOMERS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2267712"/>
            <a:ext cx="1783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41F30"/>
                </a:solidFill>
                <a:latin typeface="Aptos"/>
              </a:rPr>
              <a:t>7,043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2660904"/>
            <a:ext cx="1783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482"/>
                </a:solidFill>
                <a:latin typeface="Aptos"/>
              </a:rPr>
              <a:t>standard Telco dataset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926080" y="1874519"/>
            <a:ext cx="2148840" cy="10789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090672" y="2029968"/>
            <a:ext cx="17830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697482"/>
                </a:solidFill>
                <a:latin typeface="Aptos"/>
              </a:rPr>
              <a:t>CHURN RATE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90672" y="2267712"/>
            <a:ext cx="1783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41F30"/>
                </a:solidFill>
                <a:latin typeface="Aptos"/>
              </a:rPr>
              <a:t>26.54%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90672" y="2660904"/>
            <a:ext cx="1783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482"/>
                </a:solidFill>
                <a:latin typeface="Aptos"/>
              </a:rPr>
              <a:t>1 in 4 customers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257800" y="1874519"/>
            <a:ext cx="2148840" cy="10789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22392" y="2029968"/>
            <a:ext cx="17830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697482"/>
                </a:solidFill>
                <a:latin typeface="Aptos"/>
              </a:rPr>
              <a:t>CHURNED CUSTOMERS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22392" y="2267712"/>
            <a:ext cx="1783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41F30"/>
                </a:solidFill>
                <a:latin typeface="Aptos"/>
              </a:rPr>
              <a:t>1,869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22392" y="2660904"/>
            <a:ext cx="1783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482"/>
                </a:solidFill>
                <a:latin typeface="Aptos"/>
              </a:rPr>
              <a:t>baseline population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589520" y="1874519"/>
            <a:ext cx="2148840" cy="10789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54112" y="2029968"/>
            <a:ext cx="17830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697482"/>
                </a:solidFill>
                <a:latin typeface="Aptos"/>
              </a:rPr>
              <a:t>AVG. MONTHLY CHARGE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54112" y="2267712"/>
            <a:ext cx="1783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41F30"/>
                </a:solidFill>
                <a:latin typeface="Aptos"/>
              </a:rPr>
              <a:t>₹64.76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54112" y="2660904"/>
            <a:ext cx="1783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482"/>
                </a:solidFill>
                <a:latin typeface="Aptos"/>
              </a:rPr>
              <a:t>dataset baseline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921240" y="1874519"/>
            <a:ext cx="2148840" cy="10789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085832" y="2029968"/>
            <a:ext cx="17830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697482"/>
                </a:solidFill>
                <a:latin typeface="Aptos"/>
              </a:rPr>
              <a:t>RISK LENS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85832" y="2267712"/>
            <a:ext cx="1783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41F30"/>
                </a:solidFill>
                <a:latin typeface="Aptos"/>
              </a:rPr>
              <a:t>RFM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85832" y="2660904"/>
            <a:ext cx="17830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7482"/>
                </a:solidFill>
                <a:latin typeface="Aptos"/>
              </a:rPr>
              <a:t>prioritization layer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94360" y="3246120"/>
            <a:ext cx="10972800" cy="2606040"/>
          </a:xfrm>
          <a:prstGeom prst="roundRect">
            <a:avLst>
              <a:gd name="adj" fmla="val 8000"/>
            </a:avLst>
          </a:prstGeom>
          <a:solidFill>
            <a:srgbClr val="F3F6F9"/>
          </a:solidFill>
          <a:ln>
            <a:solidFill>
              <a:srgbClr val="F3F6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2960" y="3493008"/>
            <a:ext cx="31546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141F30"/>
                </a:solidFill>
                <a:latin typeface="Aptos"/>
              </a:rPr>
              <a:t>Contract &amp; tenure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60520" y="3493008"/>
            <a:ext cx="31546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141F30"/>
                </a:solidFill>
                <a:latin typeface="Aptos"/>
              </a:rPr>
              <a:t>RFM &amp; usage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98079" y="3493008"/>
            <a:ext cx="3749039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141F30"/>
                </a:solidFill>
                <a:latin typeface="Aptos"/>
              </a:rPr>
              <a:t>Service mix &amp; contract relationship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14400" y="3977639"/>
            <a:ext cx="1711756" cy="201168"/>
          </a:xfrm>
          <a:prstGeom prst="roundRect">
            <a:avLst>
              <a:gd name="adj" fmla="val 8000"/>
            </a:avLst>
          </a:prstGeom>
          <a:solidFill>
            <a:srgbClr val="2A6F97"/>
          </a:solidFill>
          <a:ln>
            <a:solidFill>
              <a:srgbClr val="2A6F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717596" y="3941063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697482"/>
                </a:solidFill>
                <a:latin typeface="Aptos"/>
              </a:rPr>
              <a:t>Month-to-month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14400" y="4416552"/>
            <a:ext cx="1022299" cy="201168"/>
          </a:xfrm>
          <a:prstGeom prst="roundRect">
            <a:avLst>
              <a:gd name="adj" fmla="val 8000"/>
            </a:avLst>
          </a:prstGeom>
          <a:solidFill>
            <a:srgbClr val="2A6F97"/>
          </a:solidFill>
          <a:ln>
            <a:solidFill>
              <a:srgbClr val="2A6F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028139" y="4379975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697482"/>
                </a:solidFill>
                <a:latin typeface="Aptos"/>
              </a:rPr>
              <a:t>One year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14400" y="4855464"/>
            <a:ext cx="665683" cy="201168"/>
          </a:xfrm>
          <a:prstGeom prst="roundRect">
            <a:avLst>
              <a:gd name="adj" fmla="val 8000"/>
            </a:avLst>
          </a:prstGeom>
          <a:solidFill>
            <a:srgbClr val="2A6F97"/>
          </a:solidFill>
          <a:ln>
            <a:solidFill>
              <a:srgbClr val="2A6F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671523" y="4818888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697482"/>
                </a:solidFill>
                <a:latin typeface="Aptos"/>
              </a:rPr>
              <a:t>Two year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251960" y="3977639"/>
            <a:ext cx="1806854" cy="201168"/>
          </a:xfrm>
          <a:prstGeom prst="roundRect">
            <a:avLst>
              <a:gd name="adj" fmla="val 8000"/>
            </a:avLst>
          </a:prstGeom>
          <a:solidFill>
            <a:srgbClr val="5891B2"/>
          </a:solidFill>
          <a:ln>
            <a:solidFill>
              <a:srgbClr val="5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150254" y="3941063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697482"/>
                </a:solidFill>
                <a:latin typeface="Aptos"/>
              </a:rPr>
              <a:t>High risk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251960" y="4416552"/>
            <a:ext cx="1378915" cy="201168"/>
          </a:xfrm>
          <a:prstGeom prst="roundRect">
            <a:avLst>
              <a:gd name="adj" fmla="val 8000"/>
            </a:avLst>
          </a:prstGeom>
          <a:solidFill>
            <a:srgbClr val="5891B2"/>
          </a:solidFill>
          <a:ln>
            <a:solidFill>
              <a:srgbClr val="5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722315" y="4379975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697482"/>
                </a:solidFill>
                <a:latin typeface="Aptos"/>
              </a:rPr>
              <a:t>Mid risk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251960" y="4855464"/>
            <a:ext cx="808329" cy="201168"/>
          </a:xfrm>
          <a:prstGeom prst="roundRect">
            <a:avLst>
              <a:gd name="adj" fmla="val 8000"/>
            </a:avLst>
          </a:prstGeom>
          <a:solidFill>
            <a:srgbClr val="5891B2"/>
          </a:solidFill>
          <a:ln>
            <a:solidFill>
              <a:srgbClr val="5891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151729" y="4818888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697482"/>
                </a:solidFill>
                <a:latin typeface="Aptos"/>
              </a:rPr>
              <a:t>Low risk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635240" y="3886200"/>
            <a:ext cx="333756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0" y="4114800"/>
            <a:ext cx="2834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141F30"/>
                </a:solidFill>
                <a:latin typeface="Aptos"/>
              </a:rPr>
              <a:t>Contract length ↔ churn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863840" y="4498848"/>
            <a:ext cx="2834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22A35"/>
                </a:solidFill>
                <a:latin typeface="Aptos"/>
              </a:rPr>
              <a:t>Shorter commitment
shows materially higher churn.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697482"/>
                </a:solidFill>
                <a:latin typeface="Aptos"/>
              </a:rPr>
              <a:t>TELCO CUSTOMER CHURN • CASE STUDY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1">
                <a:solidFill>
                  <a:srgbClr val="697482"/>
                </a:solidFill>
                <a:latin typeface="Aptos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04 • KEY FINDINGS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49808"/>
            <a:ext cx="109728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141F30"/>
                </a:solidFill>
                <a:latin typeface="Aptos"/>
              </a:rPr>
              <a:t>The strongest signal is commitment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353312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97482"/>
                </a:solidFill>
                <a:latin typeface="Aptos"/>
              </a:rPr>
              <a:t>Across the dashboard, contract structure and customer maturity provide a clearer churn story than a single demographic cut.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011680"/>
            <a:ext cx="3401568" cy="3063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" y="224028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670048"/>
            <a:ext cx="2880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41F30"/>
                </a:solidFill>
                <a:latin typeface="Aptos"/>
              </a:rPr>
              <a:t>MONTH-TO-MONTH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3127248"/>
            <a:ext cx="2880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22A35"/>
                </a:solidFill>
                <a:latin typeface="Aptos"/>
              </a:rPr>
              <a:t>Highest-risk contract pattern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3822191"/>
            <a:ext cx="2880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97482"/>
                </a:solidFill>
                <a:latin typeface="Aptos"/>
              </a:rPr>
              <a:t>Short commitment reduces switching friction and creates a natural retention window.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97680" y="2011680"/>
            <a:ext cx="3401568" cy="3063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98848" y="224028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98848" y="2670048"/>
            <a:ext cx="2880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41F30"/>
                </a:solidFill>
                <a:latin typeface="Aptos"/>
              </a:rPr>
              <a:t>TENURE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98848" y="3127248"/>
            <a:ext cx="2880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22A35"/>
                </a:solidFill>
                <a:latin typeface="Aptos"/>
              </a:rPr>
              <a:t>Early lifecycle is vulnerable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8848" y="3822191"/>
            <a:ext cx="2880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97482"/>
                </a:solidFill>
                <a:latin typeface="Aptos"/>
              </a:rPr>
              <a:t>Newer customers require stronger onboarding and early-value reinforcement.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01000" y="2011680"/>
            <a:ext cx="3401568" cy="3063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02168" y="224028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02168" y="2670048"/>
            <a:ext cx="2880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41F30"/>
                </a:solidFill>
                <a:latin typeface="Aptos"/>
              </a:rPr>
              <a:t>SERVICE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02168" y="3127248"/>
            <a:ext cx="2880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222A35"/>
                </a:solidFill>
                <a:latin typeface="Aptos"/>
              </a:rPr>
              <a:t>Product mix matters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02168" y="3822191"/>
            <a:ext cx="2880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697482"/>
                </a:solidFill>
                <a:latin typeface="Aptos"/>
              </a:rPr>
              <a:t>Internet/service configuration helps explain pockets of elevated churn.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5486400"/>
            <a:ext cx="10789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697482"/>
                </a:solidFill>
                <a:latin typeface="Aptos"/>
              </a:rPr>
              <a:t>Implication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5788152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41F30"/>
                </a:solidFill>
                <a:latin typeface="Aptos"/>
              </a:rPr>
              <a:t>Retention should be targeted around moments of low commitment and low relationship depth.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697482"/>
                </a:solidFill>
                <a:latin typeface="Aptos"/>
              </a:rPr>
              <a:t>TELCO CUSTOMER CHURN • CASE STUDY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1">
                <a:solidFill>
                  <a:srgbClr val="697482"/>
                </a:solidFill>
                <a:latin typeface="Aptos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05 • SEGMENT DIAGNOSIS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49808"/>
            <a:ext cx="109728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141F30"/>
                </a:solidFill>
                <a:latin typeface="Aptos"/>
              </a:rPr>
              <a:t>RFM turns “churn” into a target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353312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97482"/>
                </a:solidFill>
                <a:latin typeface="Aptos"/>
              </a:rPr>
              <a:t>The dashboard’s RFM and usage dimensions create a practical prioritization layer for customer success and marketing teams.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920240"/>
            <a:ext cx="6492240" cy="3977639"/>
          </a:xfrm>
          <a:prstGeom prst="roundRect">
            <a:avLst>
              <a:gd name="adj" fmla="val 8000"/>
            </a:avLst>
          </a:prstGeom>
          <a:solidFill>
            <a:srgbClr val="F3F6F9"/>
          </a:solidFill>
          <a:ln>
            <a:solidFill>
              <a:srgbClr val="F3F6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176272"/>
            <a:ext cx="58521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RETENTION PRIORITY MATRIX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44068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697482"/>
                </a:solidFill>
                <a:latin typeface="Aptos"/>
              </a:rPr>
              <a:t>LOW RELATIONSHIP DEPTH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5440680"/>
            <a:ext cx="10972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697482"/>
                </a:solidFill>
                <a:latin typeface="Aptos"/>
              </a:rPr>
              <a:t>HIGH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2" y="2788920"/>
            <a:ext cx="27432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697482"/>
                </a:solidFill>
                <a:latin typeface="Aptos"/>
              </a:rPr>
              <a:t>RISK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828800" y="2788920"/>
            <a:ext cx="1234440" cy="960120"/>
          </a:xfrm>
          <a:prstGeom prst="rect">
            <a:avLst/>
          </a:prstGeom>
          <a:solidFill>
            <a:srgbClr val="FFFFFF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246120" y="2788920"/>
            <a:ext cx="1234440" cy="960120"/>
          </a:xfrm>
          <a:prstGeom prst="rect">
            <a:avLst/>
          </a:prstGeom>
          <a:solidFill>
            <a:srgbClr val="FFFFFF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663440" y="2788920"/>
            <a:ext cx="1234440" cy="960120"/>
          </a:xfrm>
          <a:prstGeom prst="rect">
            <a:avLst/>
          </a:prstGeom>
          <a:solidFill>
            <a:srgbClr val="FFFFFF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80760" y="2788920"/>
            <a:ext cx="1234440" cy="960120"/>
          </a:xfrm>
          <a:prstGeom prst="rect">
            <a:avLst/>
          </a:prstGeom>
          <a:solidFill>
            <a:srgbClr val="FFFFFF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938528" y="3090672"/>
            <a:ext cx="1005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222A35"/>
                </a:solidFill>
                <a:latin typeface="Aptos"/>
              </a:rPr>
              <a:t>WATCH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55848" y="3090672"/>
            <a:ext cx="1005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141F30"/>
                </a:solidFill>
                <a:latin typeface="Aptos"/>
              </a:rPr>
              <a:t>INTERVENE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73168" y="3090672"/>
            <a:ext cx="1005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BE4B4B"/>
                </a:solidFill>
                <a:latin typeface="Aptos"/>
              </a:rPr>
              <a:t>SAVE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90488" y="3090672"/>
            <a:ext cx="960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4A8763"/>
                </a:solidFill>
                <a:latin typeface="Aptos"/>
              </a:rPr>
              <a:t>RETAIN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65960" y="4160520"/>
            <a:ext cx="4937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222A35"/>
                </a:solidFill>
                <a:latin typeface="Aptos"/>
              </a:rPr>
              <a:t>High churn propensity + low engagement = highest urgency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60920" y="1920240"/>
            <a:ext cx="4206240" cy="397763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35240" y="2212848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ACTION PLAYBOOK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35240" y="2743200"/>
            <a:ext cx="8229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141F30"/>
                </a:solidFill>
                <a:latin typeface="Aptos"/>
              </a:rPr>
              <a:t>SAVE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03920" y="2724912"/>
            <a:ext cx="274320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222A35"/>
                </a:solidFill>
                <a:latin typeface="Aptos"/>
              </a:rPr>
              <a:t>Target high-risk / low-depth customers with personalized offers.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35240" y="3456432"/>
            <a:ext cx="8229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141F30"/>
                </a:solidFill>
                <a:latin typeface="Aptos"/>
              </a:rPr>
              <a:t>INTERVENE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03920" y="3438144"/>
            <a:ext cx="274320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222A35"/>
                </a:solidFill>
                <a:latin typeface="Aptos"/>
              </a:rPr>
              <a:t>Trigger proactive service or value conversations.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35240" y="4169664"/>
            <a:ext cx="8229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141F30"/>
                </a:solidFill>
                <a:latin typeface="Aptos"/>
              </a:rPr>
              <a:t>RETAIN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03920" y="4151376"/>
            <a:ext cx="274320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222A35"/>
                </a:solidFill>
                <a:latin typeface="Aptos"/>
              </a:rPr>
              <a:t>Reward strong relationships before risk appears.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35240" y="4882896"/>
            <a:ext cx="8229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141F30"/>
                </a:solidFill>
                <a:latin typeface="Aptos"/>
              </a:rPr>
              <a:t>WATCH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03920" y="4864608"/>
            <a:ext cx="274320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222A35"/>
                </a:solidFill>
                <a:latin typeface="Aptos"/>
              </a:rPr>
              <a:t>Use lightweight nudges; avoid over-incentivizing.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697482"/>
                </a:solidFill>
                <a:latin typeface="Aptos"/>
              </a:rPr>
              <a:t>TELCO CUSTOMER CHURN • CASE STUDY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1">
                <a:solidFill>
                  <a:srgbClr val="697482"/>
                </a:solidFill>
                <a:latin typeface="Aptos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06 • RECOMMENDATIONS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49808"/>
            <a:ext cx="109728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141F30"/>
                </a:solidFill>
                <a:latin typeface="Aptos"/>
              </a:rPr>
              <a:t>Move from dashboard insight to operating rhythm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353312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97482"/>
                </a:solidFill>
                <a:latin typeface="Aptos"/>
              </a:rPr>
              <a:t>The analysis is most valuable when each risk signal maps to a concrete owner, trigger and intervention.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874519"/>
            <a:ext cx="502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1874519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41F30"/>
                </a:solidFill>
                <a:latin typeface="Aptos"/>
              </a:rPr>
              <a:t>CONVERT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54680" y="1856231"/>
            <a:ext cx="7909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22A35"/>
                </a:solidFill>
                <a:latin typeface="Aptos"/>
              </a:rPr>
              <a:t>Create targeted upgrade / annual-plan offers for month-to-month customers.</a:t>
            </a:r>
          </a:p>
        </p:txBody>
      </p:sp>
      <p:sp>
        <p:nvSpPr>
          <p:cNvPr id="9" name="Rectangle 8"/>
          <p:cNvSpPr/>
          <p:nvPr/>
        </p:nvSpPr>
        <p:spPr>
          <a:xfrm>
            <a:off x="1325880" y="2478024"/>
            <a:ext cx="9738360" cy="10972"/>
          </a:xfrm>
          <a:prstGeom prst="rect">
            <a:avLst/>
          </a:prstGeom>
          <a:solidFill>
            <a:srgbClr val="DAE0E6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834639"/>
            <a:ext cx="502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2834639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41F30"/>
                </a:solidFill>
                <a:latin typeface="Aptos"/>
              </a:rPr>
              <a:t>ONBOARD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54680" y="2816351"/>
            <a:ext cx="7909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22A35"/>
                </a:solidFill>
                <a:latin typeface="Aptos"/>
              </a:rPr>
              <a:t>Build a 30/60/90-day journey focused on early value realization.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325880" y="3438144"/>
            <a:ext cx="9738360" cy="10972"/>
          </a:xfrm>
          <a:prstGeom prst="rect">
            <a:avLst/>
          </a:prstGeom>
          <a:solidFill>
            <a:srgbClr val="DAE0E6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794760"/>
            <a:ext cx="502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79476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41F30"/>
                </a:solidFill>
                <a:latin typeface="Aptos"/>
              </a:rPr>
              <a:t>PERSONALIZE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54680" y="3776472"/>
            <a:ext cx="7909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22A35"/>
                </a:solidFill>
                <a:latin typeface="Aptos"/>
              </a:rPr>
              <a:t>Use RFM + usage patterns to tailor retention messages and service outreach.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325880" y="4398264"/>
            <a:ext cx="9738360" cy="10972"/>
          </a:xfrm>
          <a:prstGeom prst="rect">
            <a:avLst/>
          </a:prstGeom>
          <a:solidFill>
            <a:srgbClr val="DAE0E6"/>
          </a:solidFill>
          <a:ln>
            <a:solidFill>
              <a:srgbClr val="DAE0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754880"/>
            <a:ext cx="502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A6F97"/>
                </a:solidFill>
                <a:latin typeface="Aptos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475488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41F30"/>
                </a:solidFill>
                <a:latin typeface="Aptos"/>
              </a:rPr>
              <a:t>MEASURE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54680" y="4736592"/>
            <a:ext cx="7909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22A35"/>
                </a:solidFill>
                <a:latin typeface="Aptos"/>
              </a:rPr>
              <a:t>Track save rate, post-intervention churn and retention ROI by segment.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5833872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41F30"/>
                </a:solidFill>
                <a:latin typeface="Aptos"/>
              </a:rPr>
              <a:t>North-star metric → incremental retained customer value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0528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697482"/>
                </a:solidFill>
                <a:latin typeface="Aptos"/>
              </a:rPr>
              <a:t>TELCO CUSTOMER CHURN • CASE STUDY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1">
                <a:solidFill>
                  <a:srgbClr val="697482"/>
                </a:solidFill>
                <a:latin typeface="Aptos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1F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58368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5891B2"/>
                </a:solidFill>
                <a:latin typeface="Aptos"/>
              </a:rPr>
              <a:t>07 • CASE 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2412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Aptos"/>
              </a:rPr>
              <a:t>The dashboard answers three
executive questions.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423160"/>
            <a:ext cx="1143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5891B2"/>
                </a:solidFill>
                <a:latin typeface="Aptos"/>
              </a:rPr>
              <a:t>WHO?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65960" y="2386584"/>
            <a:ext cx="89611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ptos"/>
              </a:rPr>
              <a:t>Customers with weak commitment and higher-risk profiles.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383280"/>
            <a:ext cx="1143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5891B2"/>
                </a:solidFill>
                <a:latin typeface="Aptos"/>
              </a:rPr>
              <a:t>WHY?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65960" y="3346704"/>
            <a:ext cx="89611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ptos"/>
              </a:rPr>
              <a:t>Contract, tenure, service and usage patterns expose the churn context.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343400"/>
            <a:ext cx="1143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5891B2"/>
                </a:solidFill>
                <a:latin typeface="Aptos"/>
              </a:rPr>
              <a:t>NOW WHAT?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65960" y="4306824"/>
            <a:ext cx="89611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ptos"/>
              </a:rPr>
              <a:t>Target the right customers with the right intervention before renewal.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5486400"/>
            <a:ext cx="5486400" cy="658368"/>
          </a:xfrm>
          <a:prstGeom prst="roundRect">
            <a:avLst>
              <a:gd name="adj" fmla="val 8000"/>
            </a:avLst>
          </a:prstGeom>
          <a:solidFill>
            <a:srgbClr val="1F2D41"/>
          </a:solidFill>
          <a:ln>
            <a:solidFill>
              <a:srgbClr val="37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" y="5696712"/>
            <a:ext cx="5029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FROM CHURN REPORTING → RETENTION ACTION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0" y="6510528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1">
                <a:solidFill>
                  <a:srgbClr val="A0AEBE"/>
                </a:solidFill>
                <a:latin typeface="Aptos"/>
              </a:rPr>
              <a:t>08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